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3"/>
  </p:notesMasterIdLst>
  <p:sldIdLst>
    <p:sldId id="256" r:id="rId2"/>
  </p:sldIdLst>
  <p:sldSz cx="6858000" cy="9906000" type="A4"/>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4" autoAdjust="0"/>
    <p:restoredTop sz="94660"/>
  </p:normalViewPr>
  <p:slideViewPr>
    <p:cSldViewPr snapToGrid="0">
      <p:cViewPr varScale="1">
        <p:scale>
          <a:sx n="77" d="100"/>
          <a:sy n="77" d="100"/>
        </p:scale>
        <p:origin x="3186"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3" y="0"/>
            <a:ext cx="2918831" cy="495029"/>
          </a:xfrm>
          <a:prstGeom prst="rect">
            <a:avLst/>
          </a:prstGeom>
        </p:spPr>
        <p:txBody>
          <a:bodyPr vert="horz" lIns="91440" tIns="45720" rIns="91440" bIns="45720" rtlCol="0"/>
          <a:lstStyle>
            <a:lvl1pPr algn="r">
              <a:defRPr sz="1200"/>
            </a:lvl1pPr>
          </a:lstStyle>
          <a:p>
            <a:fld id="{190AA194-2740-467F-B059-534F199351ED}" type="datetimeFigureOut">
              <a:rPr kumimoji="1" lang="ja-JP" altLang="en-US" smtClean="0"/>
              <a:t>2025/10/27</a:t>
            </a:fld>
            <a:endParaRPr kumimoji="1" lang="ja-JP" altLang="en-US"/>
          </a:p>
        </p:txBody>
      </p:sp>
      <p:sp>
        <p:nvSpPr>
          <p:cNvPr id="4" name="スライド イメージ プレースホルダー 3"/>
          <p:cNvSpPr>
            <a:spLocks noGrp="1" noRot="1" noChangeAspect="1"/>
          </p:cNvSpPr>
          <p:nvPr>
            <p:ph type="sldImg" idx="2"/>
          </p:nvPr>
        </p:nvSpPr>
        <p:spPr>
          <a:xfrm>
            <a:off x="2216150" y="1233488"/>
            <a:ext cx="2303463"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577" y="4748163"/>
            <a:ext cx="5388610" cy="3884861"/>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sz="1200"/>
            </a:lvl1pPr>
          </a:lstStyle>
          <a:p>
            <a:fld id="{E3F9C0EA-B93A-4948-8F7C-6E6A0FCE9E1E}" type="slidenum">
              <a:rPr kumimoji="1" lang="ja-JP" altLang="en-US" smtClean="0"/>
              <a:t>‹#›</a:t>
            </a:fld>
            <a:endParaRPr kumimoji="1" lang="ja-JP" altLang="en-US"/>
          </a:p>
        </p:txBody>
      </p:sp>
    </p:spTree>
    <p:extLst>
      <p:ext uri="{BB962C8B-B14F-4D97-AF65-F5344CB8AC3E}">
        <p14:creationId xmlns:p14="http://schemas.microsoft.com/office/powerpoint/2010/main" val="4274832749"/>
      </p:ext>
    </p:extLst>
  </p:cSld>
  <p:clrMap bg1="lt1" tx1="dk1" bg2="lt2" tx2="dk2" accent1="accent1" accent2="accent2" accent3="accent3" accent4="accent4" accent5="accent5" accent6="accent6" hlink="hlink" folHlink="folHlink"/>
  <p:notesStyle>
    <a:lvl1pPr marL="0" algn="l" defTabSz="538764" rtl="0" eaLnBrk="1" latinLnBrk="0" hangingPunct="1">
      <a:defRPr kumimoji="1" sz="707" kern="1200">
        <a:solidFill>
          <a:schemeClr val="tx1"/>
        </a:solidFill>
        <a:latin typeface="+mn-lt"/>
        <a:ea typeface="+mn-ea"/>
        <a:cs typeface="+mn-cs"/>
      </a:defRPr>
    </a:lvl1pPr>
    <a:lvl2pPr marL="269382" algn="l" defTabSz="538764" rtl="0" eaLnBrk="1" latinLnBrk="0" hangingPunct="1">
      <a:defRPr kumimoji="1" sz="707" kern="1200">
        <a:solidFill>
          <a:schemeClr val="tx1"/>
        </a:solidFill>
        <a:latin typeface="+mn-lt"/>
        <a:ea typeface="+mn-ea"/>
        <a:cs typeface="+mn-cs"/>
      </a:defRPr>
    </a:lvl2pPr>
    <a:lvl3pPr marL="538764" algn="l" defTabSz="538764" rtl="0" eaLnBrk="1" latinLnBrk="0" hangingPunct="1">
      <a:defRPr kumimoji="1" sz="707" kern="1200">
        <a:solidFill>
          <a:schemeClr val="tx1"/>
        </a:solidFill>
        <a:latin typeface="+mn-lt"/>
        <a:ea typeface="+mn-ea"/>
        <a:cs typeface="+mn-cs"/>
      </a:defRPr>
    </a:lvl3pPr>
    <a:lvl4pPr marL="808147" algn="l" defTabSz="538764" rtl="0" eaLnBrk="1" latinLnBrk="0" hangingPunct="1">
      <a:defRPr kumimoji="1" sz="707" kern="1200">
        <a:solidFill>
          <a:schemeClr val="tx1"/>
        </a:solidFill>
        <a:latin typeface="+mn-lt"/>
        <a:ea typeface="+mn-ea"/>
        <a:cs typeface="+mn-cs"/>
      </a:defRPr>
    </a:lvl4pPr>
    <a:lvl5pPr marL="1077529" algn="l" defTabSz="538764" rtl="0" eaLnBrk="1" latinLnBrk="0" hangingPunct="1">
      <a:defRPr kumimoji="1" sz="707" kern="1200">
        <a:solidFill>
          <a:schemeClr val="tx1"/>
        </a:solidFill>
        <a:latin typeface="+mn-lt"/>
        <a:ea typeface="+mn-ea"/>
        <a:cs typeface="+mn-cs"/>
      </a:defRPr>
    </a:lvl5pPr>
    <a:lvl6pPr marL="1346911" algn="l" defTabSz="538764" rtl="0" eaLnBrk="1" latinLnBrk="0" hangingPunct="1">
      <a:defRPr kumimoji="1" sz="707" kern="1200">
        <a:solidFill>
          <a:schemeClr val="tx1"/>
        </a:solidFill>
        <a:latin typeface="+mn-lt"/>
        <a:ea typeface="+mn-ea"/>
        <a:cs typeface="+mn-cs"/>
      </a:defRPr>
    </a:lvl6pPr>
    <a:lvl7pPr marL="1616293" algn="l" defTabSz="538764" rtl="0" eaLnBrk="1" latinLnBrk="0" hangingPunct="1">
      <a:defRPr kumimoji="1" sz="707" kern="1200">
        <a:solidFill>
          <a:schemeClr val="tx1"/>
        </a:solidFill>
        <a:latin typeface="+mn-lt"/>
        <a:ea typeface="+mn-ea"/>
        <a:cs typeface="+mn-cs"/>
      </a:defRPr>
    </a:lvl7pPr>
    <a:lvl8pPr marL="1885676" algn="l" defTabSz="538764" rtl="0" eaLnBrk="1" latinLnBrk="0" hangingPunct="1">
      <a:defRPr kumimoji="1" sz="707" kern="1200">
        <a:solidFill>
          <a:schemeClr val="tx1"/>
        </a:solidFill>
        <a:latin typeface="+mn-lt"/>
        <a:ea typeface="+mn-ea"/>
        <a:cs typeface="+mn-cs"/>
      </a:defRPr>
    </a:lvl8pPr>
    <a:lvl9pPr marL="2155058" algn="l" defTabSz="538764" rtl="0" eaLnBrk="1" latinLnBrk="0" hangingPunct="1">
      <a:defRPr kumimoji="1" sz="707"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2555D6F4-71F8-486D-9ED4-39213C1EC5CD}" type="datetimeFigureOut">
              <a:rPr kumimoji="1" lang="ja-JP" altLang="en-US" smtClean="0"/>
              <a:t>2025/10/27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708BD89-3A82-4041-8A37-03D6B75E622A}" type="slidenum">
              <a:rPr kumimoji="1" lang="ja-JP" altLang="en-US" smtClean="0"/>
              <a:t>‹#›</a:t>
            </a:fld>
            <a:endParaRPr kumimoji="1" lang="ja-JP" altLang="en-US"/>
          </a:p>
        </p:txBody>
      </p:sp>
    </p:spTree>
    <p:extLst>
      <p:ext uri="{BB962C8B-B14F-4D97-AF65-F5344CB8AC3E}">
        <p14:creationId xmlns:p14="http://schemas.microsoft.com/office/powerpoint/2010/main" val="10437166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555D6F4-71F8-486D-9ED4-39213C1EC5CD}" type="datetimeFigureOut">
              <a:rPr kumimoji="1" lang="ja-JP" altLang="en-US" smtClean="0"/>
              <a:t>2025/10/27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708BD89-3A82-4041-8A37-03D6B75E622A}" type="slidenum">
              <a:rPr kumimoji="1" lang="ja-JP" altLang="en-US" smtClean="0"/>
              <a:t>‹#›</a:t>
            </a:fld>
            <a:endParaRPr kumimoji="1" lang="ja-JP" altLang="en-US"/>
          </a:p>
        </p:txBody>
      </p:sp>
    </p:spTree>
    <p:extLst>
      <p:ext uri="{BB962C8B-B14F-4D97-AF65-F5344CB8AC3E}">
        <p14:creationId xmlns:p14="http://schemas.microsoft.com/office/powerpoint/2010/main" val="18926702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555D6F4-71F8-486D-9ED4-39213C1EC5CD}" type="datetimeFigureOut">
              <a:rPr kumimoji="1" lang="ja-JP" altLang="en-US" smtClean="0"/>
              <a:t>2025/10/27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708BD89-3A82-4041-8A37-03D6B75E622A}" type="slidenum">
              <a:rPr kumimoji="1" lang="ja-JP" altLang="en-US" smtClean="0"/>
              <a:t>‹#›</a:t>
            </a:fld>
            <a:endParaRPr kumimoji="1" lang="ja-JP" altLang="en-US"/>
          </a:p>
        </p:txBody>
      </p:sp>
    </p:spTree>
    <p:extLst>
      <p:ext uri="{BB962C8B-B14F-4D97-AF65-F5344CB8AC3E}">
        <p14:creationId xmlns:p14="http://schemas.microsoft.com/office/powerpoint/2010/main" val="41577480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555D6F4-71F8-486D-9ED4-39213C1EC5CD}" type="datetimeFigureOut">
              <a:rPr kumimoji="1" lang="ja-JP" altLang="en-US" smtClean="0"/>
              <a:t>2025/10/27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708BD89-3A82-4041-8A37-03D6B75E622A}" type="slidenum">
              <a:rPr kumimoji="1" lang="ja-JP" altLang="en-US" smtClean="0"/>
              <a:t>‹#›</a:t>
            </a:fld>
            <a:endParaRPr kumimoji="1" lang="ja-JP" altLang="en-US"/>
          </a:p>
        </p:txBody>
      </p:sp>
    </p:spTree>
    <p:extLst>
      <p:ext uri="{BB962C8B-B14F-4D97-AF65-F5344CB8AC3E}">
        <p14:creationId xmlns:p14="http://schemas.microsoft.com/office/powerpoint/2010/main" val="11785449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2555D6F4-71F8-486D-9ED4-39213C1EC5CD}" type="datetimeFigureOut">
              <a:rPr kumimoji="1" lang="ja-JP" altLang="en-US" smtClean="0"/>
              <a:t>2025/10/27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708BD89-3A82-4041-8A37-03D6B75E622A}" type="slidenum">
              <a:rPr kumimoji="1" lang="ja-JP" altLang="en-US" smtClean="0"/>
              <a:t>‹#›</a:t>
            </a:fld>
            <a:endParaRPr kumimoji="1" lang="ja-JP" altLang="en-US"/>
          </a:p>
        </p:txBody>
      </p:sp>
    </p:spTree>
    <p:extLst>
      <p:ext uri="{BB962C8B-B14F-4D97-AF65-F5344CB8AC3E}">
        <p14:creationId xmlns:p14="http://schemas.microsoft.com/office/powerpoint/2010/main" val="22300868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2555D6F4-71F8-486D-9ED4-39213C1EC5CD}" type="datetimeFigureOut">
              <a:rPr kumimoji="1" lang="ja-JP" altLang="en-US" smtClean="0"/>
              <a:t>2025/10/27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708BD89-3A82-4041-8A37-03D6B75E622A}" type="slidenum">
              <a:rPr kumimoji="1" lang="ja-JP" altLang="en-US" smtClean="0"/>
              <a:t>‹#›</a:t>
            </a:fld>
            <a:endParaRPr kumimoji="1" lang="ja-JP" altLang="en-US"/>
          </a:p>
        </p:txBody>
      </p:sp>
    </p:spTree>
    <p:extLst>
      <p:ext uri="{BB962C8B-B14F-4D97-AF65-F5344CB8AC3E}">
        <p14:creationId xmlns:p14="http://schemas.microsoft.com/office/powerpoint/2010/main" val="18980120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2555D6F4-71F8-486D-9ED4-39213C1EC5CD}" type="datetimeFigureOut">
              <a:rPr kumimoji="1" lang="ja-JP" altLang="en-US" smtClean="0"/>
              <a:t>2025/10/27</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A708BD89-3A82-4041-8A37-03D6B75E622A}" type="slidenum">
              <a:rPr kumimoji="1" lang="ja-JP" altLang="en-US" smtClean="0"/>
              <a:t>‹#›</a:t>
            </a:fld>
            <a:endParaRPr kumimoji="1" lang="ja-JP" altLang="en-US"/>
          </a:p>
        </p:txBody>
      </p:sp>
    </p:spTree>
    <p:extLst>
      <p:ext uri="{BB962C8B-B14F-4D97-AF65-F5344CB8AC3E}">
        <p14:creationId xmlns:p14="http://schemas.microsoft.com/office/powerpoint/2010/main" val="1837873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2555D6F4-71F8-486D-9ED4-39213C1EC5CD}" type="datetimeFigureOut">
              <a:rPr kumimoji="1" lang="ja-JP" altLang="en-US" smtClean="0"/>
              <a:t>2025/10/27</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A708BD89-3A82-4041-8A37-03D6B75E622A}" type="slidenum">
              <a:rPr kumimoji="1" lang="ja-JP" altLang="en-US" smtClean="0"/>
              <a:t>‹#›</a:t>
            </a:fld>
            <a:endParaRPr kumimoji="1" lang="ja-JP" altLang="en-US"/>
          </a:p>
        </p:txBody>
      </p:sp>
    </p:spTree>
    <p:extLst>
      <p:ext uri="{BB962C8B-B14F-4D97-AF65-F5344CB8AC3E}">
        <p14:creationId xmlns:p14="http://schemas.microsoft.com/office/powerpoint/2010/main" val="34553749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55D6F4-71F8-486D-9ED4-39213C1EC5CD}" type="datetimeFigureOut">
              <a:rPr kumimoji="1" lang="ja-JP" altLang="en-US" smtClean="0"/>
              <a:t>2025/10/27</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A708BD89-3A82-4041-8A37-03D6B75E622A}" type="slidenum">
              <a:rPr kumimoji="1" lang="ja-JP" altLang="en-US" smtClean="0"/>
              <a:t>‹#›</a:t>
            </a:fld>
            <a:endParaRPr kumimoji="1" lang="ja-JP" altLang="en-US"/>
          </a:p>
        </p:txBody>
      </p:sp>
    </p:spTree>
    <p:extLst>
      <p:ext uri="{BB962C8B-B14F-4D97-AF65-F5344CB8AC3E}">
        <p14:creationId xmlns:p14="http://schemas.microsoft.com/office/powerpoint/2010/main" val="17770396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2555D6F4-71F8-486D-9ED4-39213C1EC5CD}" type="datetimeFigureOut">
              <a:rPr kumimoji="1" lang="ja-JP" altLang="en-US" smtClean="0"/>
              <a:t>2025/10/27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708BD89-3A82-4041-8A37-03D6B75E622A}" type="slidenum">
              <a:rPr kumimoji="1" lang="ja-JP" altLang="en-US" smtClean="0"/>
              <a:t>‹#›</a:t>
            </a:fld>
            <a:endParaRPr kumimoji="1" lang="ja-JP" altLang="en-US"/>
          </a:p>
        </p:txBody>
      </p:sp>
    </p:spTree>
    <p:extLst>
      <p:ext uri="{BB962C8B-B14F-4D97-AF65-F5344CB8AC3E}">
        <p14:creationId xmlns:p14="http://schemas.microsoft.com/office/powerpoint/2010/main" val="4190083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2555D6F4-71F8-486D-9ED4-39213C1EC5CD}" type="datetimeFigureOut">
              <a:rPr kumimoji="1" lang="ja-JP" altLang="en-US" smtClean="0"/>
              <a:t>2025/10/27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708BD89-3A82-4041-8A37-03D6B75E622A}" type="slidenum">
              <a:rPr kumimoji="1" lang="ja-JP" altLang="en-US" smtClean="0"/>
              <a:t>‹#›</a:t>
            </a:fld>
            <a:endParaRPr kumimoji="1" lang="ja-JP" altLang="en-US"/>
          </a:p>
        </p:txBody>
      </p:sp>
    </p:spTree>
    <p:extLst>
      <p:ext uri="{BB962C8B-B14F-4D97-AF65-F5344CB8AC3E}">
        <p14:creationId xmlns:p14="http://schemas.microsoft.com/office/powerpoint/2010/main" val="3776594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2555D6F4-71F8-486D-9ED4-39213C1EC5CD}" type="datetimeFigureOut">
              <a:rPr kumimoji="1" lang="ja-JP" altLang="en-US" smtClean="0"/>
              <a:t>2025/10/27</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A708BD89-3A82-4041-8A37-03D6B75E622A}" type="slidenum">
              <a:rPr kumimoji="1" lang="ja-JP" altLang="en-US" smtClean="0"/>
              <a:t>‹#›</a:t>
            </a:fld>
            <a:endParaRPr kumimoji="1" lang="ja-JP" altLang="en-US"/>
          </a:p>
        </p:txBody>
      </p:sp>
    </p:spTree>
    <p:extLst>
      <p:ext uri="{BB962C8B-B14F-4D97-AF65-F5344CB8AC3E}">
        <p14:creationId xmlns:p14="http://schemas.microsoft.com/office/powerpoint/2010/main" val="209339261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2F8E7F1-DA23-4FBE-A853-343960F9EB07}"/>
              </a:ext>
            </a:extLst>
          </p:cNvPr>
          <p:cNvSpPr>
            <a:spLocks noGrp="1"/>
          </p:cNvSpPr>
          <p:nvPr>
            <p:ph type="ctrTitle"/>
          </p:nvPr>
        </p:nvSpPr>
        <p:spPr>
          <a:xfrm>
            <a:off x="48768" y="214926"/>
            <a:ext cx="6790181" cy="379059"/>
          </a:xfrm>
        </p:spPr>
        <p:txBody>
          <a:bodyPr>
            <a:noAutofit/>
          </a:bodyPr>
          <a:lstStyle/>
          <a:p>
            <a:r>
              <a:rPr kumimoji="1" lang="ja-JP" altLang="en-US" sz="2000" b="1" dirty="0">
                <a:solidFill>
                  <a:srgbClr val="0000CC"/>
                </a:solidFill>
                <a:latin typeface="HGP明朝E" panose="02020900000000000000" pitchFamily="18" charset="-128"/>
                <a:ea typeface="HGP明朝E" panose="02020900000000000000" pitchFamily="18" charset="-128"/>
              </a:rPr>
              <a:t>砧区民会館　利用料金のお支払いに関するお知らせ</a:t>
            </a:r>
          </a:p>
        </p:txBody>
      </p:sp>
      <p:sp>
        <p:nvSpPr>
          <p:cNvPr id="7" name="正方形/長方形 6">
            <a:extLst>
              <a:ext uri="{FF2B5EF4-FFF2-40B4-BE49-F238E27FC236}">
                <a16:creationId xmlns:a16="http://schemas.microsoft.com/office/drawing/2014/main" id="{F1F93807-C4C6-4DD6-A9A8-1BE0F31A7DA5}"/>
              </a:ext>
            </a:extLst>
          </p:cNvPr>
          <p:cNvSpPr/>
          <p:nvPr/>
        </p:nvSpPr>
        <p:spPr>
          <a:xfrm>
            <a:off x="-1" y="2997176"/>
            <a:ext cx="6838949" cy="3491306"/>
          </a:xfrm>
          <a:prstGeom prst="rect">
            <a:avLst/>
          </a:prstGeom>
          <a:solidFill>
            <a:srgbClr val="FFFF00"/>
          </a:solidFill>
          <a:ln w="57150">
            <a:solidFill>
              <a:srgbClr val="FF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字幕 2">
            <a:extLst>
              <a:ext uri="{FF2B5EF4-FFF2-40B4-BE49-F238E27FC236}">
                <a16:creationId xmlns:a16="http://schemas.microsoft.com/office/drawing/2014/main" id="{D0369E2F-8B94-4E21-9665-BE8D11319139}"/>
              </a:ext>
            </a:extLst>
          </p:cNvPr>
          <p:cNvSpPr>
            <a:spLocks noGrp="1"/>
          </p:cNvSpPr>
          <p:nvPr>
            <p:ph type="subTitle" idx="1"/>
          </p:nvPr>
        </p:nvSpPr>
        <p:spPr>
          <a:xfrm>
            <a:off x="9525" y="927031"/>
            <a:ext cx="6893234" cy="1749153"/>
          </a:xfrm>
        </p:spPr>
        <p:txBody>
          <a:bodyPr>
            <a:noAutofit/>
          </a:bodyPr>
          <a:lstStyle/>
          <a:p>
            <a:pPr algn="l">
              <a:lnSpc>
                <a:spcPct val="100000"/>
              </a:lnSpc>
            </a:pPr>
            <a:r>
              <a:rPr kumimoji="1" lang="ja-JP" altLang="en-US" sz="1600" dirty="0">
                <a:latin typeface="HGP明朝E" panose="02020900000000000000" pitchFamily="18" charset="-128"/>
                <a:ea typeface="HGP明朝E" panose="02020900000000000000" pitchFamily="18" charset="-128"/>
              </a:rPr>
              <a:t>平素より当施設をご利用いただき、誠にありがとうございます。</a:t>
            </a:r>
            <a:endParaRPr kumimoji="1" lang="en-US" altLang="ja-JP" sz="1600" dirty="0">
              <a:latin typeface="HGP明朝E" panose="02020900000000000000" pitchFamily="18" charset="-128"/>
              <a:ea typeface="HGP明朝E" panose="02020900000000000000" pitchFamily="18" charset="-128"/>
            </a:endParaRPr>
          </a:p>
          <a:p>
            <a:pPr algn="l">
              <a:lnSpc>
                <a:spcPct val="100000"/>
              </a:lnSpc>
            </a:pPr>
            <a:r>
              <a:rPr lang="en-US" altLang="ja-JP" sz="1600" dirty="0">
                <a:latin typeface="HGP明朝E" panose="02020900000000000000" pitchFamily="18" charset="-128"/>
                <a:ea typeface="HGP明朝E" panose="02020900000000000000" pitchFamily="18" charset="-128"/>
              </a:rPr>
              <a:t>2025</a:t>
            </a:r>
            <a:r>
              <a:rPr lang="ja-JP" altLang="en-US" sz="1600" dirty="0">
                <a:latin typeface="HGP明朝E" panose="02020900000000000000" pitchFamily="18" charset="-128"/>
                <a:ea typeface="HGP明朝E" panose="02020900000000000000" pitchFamily="18" charset="-128"/>
              </a:rPr>
              <a:t>年</a:t>
            </a:r>
            <a:r>
              <a:rPr lang="en-US" altLang="ja-JP" sz="1600" dirty="0">
                <a:latin typeface="HGP明朝E" panose="02020900000000000000" pitchFamily="18" charset="-128"/>
                <a:ea typeface="HGP明朝E" panose="02020900000000000000" pitchFamily="18" charset="-128"/>
              </a:rPr>
              <a:t>12</a:t>
            </a:r>
            <a:r>
              <a:rPr lang="ja-JP" altLang="en-US" sz="1600" dirty="0">
                <a:latin typeface="HGP明朝E" panose="02020900000000000000" pitchFamily="18" charset="-128"/>
                <a:ea typeface="HGP明朝E" panose="02020900000000000000" pitchFamily="18" charset="-128"/>
              </a:rPr>
              <a:t>月</a:t>
            </a:r>
            <a:r>
              <a:rPr lang="en-US" altLang="ja-JP" sz="1600" dirty="0">
                <a:latin typeface="HGP明朝E" panose="02020900000000000000" pitchFamily="18" charset="-128"/>
                <a:ea typeface="HGP明朝E" panose="02020900000000000000" pitchFamily="18" charset="-128"/>
              </a:rPr>
              <a:t>1</a:t>
            </a:r>
            <a:r>
              <a:rPr lang="ja-JP" altLang="en-US" sz="1600" dirty="0">
                <a:latin typeface="HGP明朝E" panose="02020900000000000000" pitchFamily="18" charset="-128"/>
                <a:ea typeface="HGP明朝E" panose="02020900000000000000" pitchFamily="18" charset="-128"/>
              </a:rPr>
              <a:t>日から</a:t>
            </a:r>
            <a:r>
              <a:rPr lang="en-US" altLang="ja-JP" sz="1600" dirty="0">
                <a:latin typeface="HGP明朝E" panose="02020900000000000000" pitchFamily="18" charset="-128"/>
                <a:ea typeface="HGP明朝E" panose="02020900000000000000" pitchFamily="18" charset="-128"/>
              </a:rPr>
              <a:t>2026</a:t>
            </a:r>
            <a:r>
              <a:rPr lang="ja-JP" altLang="en-US" sz="1600" dirty="0">
                <a:latin typeface="HGP明朝E" panose="02020900000000000000" pitchFamily="18" charset="-128"/>
                <a:ea typeface="HGP明朝E" panose="02020900000000000000" pitchFamily="18" charset="-128"/>
              </a:rPr>
              <a:t>年</a:t>
            </a:r>
            <a:r>
              <a:rPr lang="en-US" altLang="ja-JP" sz="1600" dirty="0">
                <a:latin typeface="HGP明朝E" panose="02020900000000000000" pitchFamily="18" charset="-128"/>
                <a:ea typeface="HGP明朝E" panose="02020900000000000000" pitchFamily="18" charset="-128"/>
              </a:rPr>
              <a:t>3</a:t>
            </a:r>
            <a:r>
              <a:rPr lang="ja-JP" altLang="en-US" sz="1600" dirty="0">
                <a:latin typeface="HGP明朝E" panose="02020900000000000000" pitchFamily="18" charset="-128"/>
                <a:ea typeface="HGP明朝E" panose="02020900000000000000" pitchFamily="18" charset="-128"/>
              </a:rPr>
              <a:t>月</a:t>
            </a:r>
            <a:r>
              <a:rPr lang="en-US" altLang="ja-JP" sz="1600" dirty="0">
                <a:latin typeface="HGP明朝E" panose="02020900000000000000" pitchFamily="18" charset="-128"/>
                <a:ea typeface="HGP明朝E" panose="02020900000000000000" pitchFamily="18" charset="-128"/>
              </a:rPr>
              <a:t>31</a:t>
            </a:r>
            <a:r>
              <a:rPr lang="ja-JP" altLang="en-US" sz="1600" dirty="0">
                <a:latin typeface="HGP明朝E" panose="02020900000000000000" pitchFamily="18" charset="-128"/>
                <a:ea typeface="HGP明朝E" panose="02020900000000000000" pitchFamily="18" charset="-128"/>
              </a:rPr>
              <a:t>日まで</a:t>
            </a:r>
            <a:r>
              <a:rPr kumimoji="1" lang="ja-JP" altLang="en-US" sz="1600" dirty="0">
                <a:latin typeface="HGP明朝E" panose="02020900000000000000" pitchFamily="18" charset="-128"/>
                <a:ea typeface="HGP明朝E" panose="02020900000000000000" pitchFamily="18" charset="-128"/>
              </a:rPr>
              <a:t>、砧総合支所では外壁および区民会館部分の改修工事を予定しております。</a:t>
            </a:r>
            <a:endParaRPr kumimoji="1" lang="en-US" altLang="ja-JP" sz="1600" dirty="0">
              <a:latin typeface="HGP明朝E" panose="02020900000000000000" pitchFamily="18" charset="-128"/>
              <a:ea typeface="HGP明朝E" panose="02020900000000000000" pitchFamily="18" charset="-128"/>
            </a:endParaRPr>
          </a:p>
          <a:p>
            <a:pPr algn="l">
              <a:lnSpc>
                <a:spcPct val="100000"/>
              </a:lnSpc>
            </a:pPr>
            <a:r>
              <a:rPr kumimoji="1" lang="ja-JP" altLang="en-US" sz="1600" dirty="0">
                <a:latin typeface="HGP明朝E" panose="02020900000000000000" pitchFamily="18" charset="-128"/>
                <a:ea typeface="HGP明朝E" panose="02020900000000000000" pitchFamily="18" charset="-128"/>
              </a:rPr>
              <a:t>これに伴い、成城ホール管理事務室移転後窓口での</a:t>
            </a:r>
            <a:r>
              <a:rPr kumimoji="1" lang="ja-JP" altLang="en-US" sz="1600" b="1" dirty="0">
                <a:solidFill>
                  <a:srgbClr val="FF0000"/>
                </a:solidFill>
                <a:latin typeface="HGP明朝E" panose="02020900000000000000" pitchFamily="18" charset="-128"/>
                <a:ea typeface="HGP明朝E" panose="02020900000000000000" pitchFamily="18" charset="-128"/>
              </a:rPr>
              <a:t>利用料金のお支払い方法</a:t>
            </a:r>
            <a:r>
              <a:rPr kumimoji="1" lang="ja-JP" altLang="en-US" sz="1600" dirty="0">
                <a:latin typeface="HGP明朝E" panose="02020900000000000000" pitchFamily="18" charset="-128"/>
                <a:ea typeface="HGP明朝E" panose="02020900000000000000" pitchFamily="18" charset="-128"/>
              </a:rPr>
              <a:t>が一部変更となります。</a:t>
            </a:r>
          </a:p>
        </p:txBody>
      </p:sp>
      <p:sp>
        <p:nvSpPr>
          <p:cNvPr id="4" name="テキスト ボックス 3">
            <a:extLst>
              <a:ext uri="{FF2B5EF4-FFF2-40B4-BE49-F238E27FC236}">
                <a16:creationId xmlns:a16="http://schemas.microsoft.com/office/drawing/2014/main" id="{320D78BE-0880-481D-A9EC-BC58F21B95CF}"/>
              </a:ext>
            </a:extLst>
          </p:cNvPr>
          <p:cNvSpPr txBox="1"/>
          <p:nvPr/>
        </p:nvSpPr>
        <p:spPr>
          <a:xfrm>
            <a:off x="133350" y="3223685"/>
            <a:ext cx="6591300" cy="3046988"/>
          </a:xfrm>
          <a:prstGeom prst="rect">
            <a:avLst/>
          </a:prstGeom>
          <a:noFill/>
        </p:spPr>
        <p:txBody>
          <a:bodyPr wrap="square" rtlCol="0">
            <a:spAutoFit/>
          </a:bodyPr>
          <a:lstStyle/>
          <a:p>
            <a:r>
              <a:rPr kumimoji="1" lang="ja-JP" altLang="en-US" sz="1600" b="1" dirty="0">
                <a:latin typeface="HGP明朝E" panose="02020900000000000000" pitchFamily="18" charset="-128"/>
                <a:ea typeface="HGP明朝E" panose="02020900000000000000" pitchFamily="18" charset="-128"/>
              </a:rPr>
              <a:t>◆ クレジットカード決済の一時停止について工事期間中、窓口でのクレジットカードによるお支払いがご利用いただけません。お手数をおかけいたしますが、下記のいずれかの方法でお支払いをお願いいたします。</a:t>
            </a:r>
            <a:endParaRPr kumimoji="1" lang="en-US" altLang="ja-JP" sz="1600" b="1" dirty="0">
              <a:latin typeface="HGP明朝E" panose="02020900000000000000" pitchFamily="18" charset="-128"/>
              <a:ea typeface="HGP明朝E" panose="02020900000000000000" pitchFamily="18" charset="-128"/>
            </a:endParaRPr>
          </a:p>
          <a:p>
            <a:endParaRPr kumimoji="1" lang="en-US" altLang="ja-JP" sz="1100" b="1" dirty="0">
              <a:latin typeface="HGP明朝E" panose="02020900000000000000" pitchFamily="18" charset="-128"/>
              <a:ea typeface="HGP明朝E" panose="02020900000000000000" pitchFamily="18" charset="-128"/>
            </a:endParaRPr>
          </a:p>
          <a:p>
            <a:r>
              <a:rPr kumimoji="1" lang="ja-JP" altLang="en-US" sz="1600" b="1" dirty="0">
                <a:latin typeface="HGP明朝E" panose="02020900000000000000" pitchFamily="18" charset="-128"/>
                <a:ea typeface="HGP明朝E" panose="02020900000000000000" pitchFamily="18" charset="-128"/>
              </a:rPr>
              <a:t>　①</a:t>
            </a:r>
            <a:r>
              <a:rPr kumimoji="1" lang="en-US" altLang="ja-JP" sz="1600" b="1" dirty="0">
                <a:latin typeface="HGP明朝E" panose="02020900000000000000" pitchFamily="18" charset="-128"/>
                <a:ea typeface="HGP明朝E" panose="02020900000000000000" pitchFamily="18" charset="-128"/>
              </a:rPr>
              <a:t>Web</a:t>
            </a:r>
            <a:r>
              <a:rPr kumimoji="1" lang="ja-JP" altLang="en-US" sz="1600" b="1" dirty="0">
                <a:latin typeface="HGP明朝E" panose="02020900000000000000" pitchFamily="18" charset="-128"/>
                <a:ea typeface="HGP明朝E" panose="02020900000000000000" pitchFamily="18" charset="-128"/>
              </a:rPr>
              <a:t>システムからのお支払い</a:t>
            </a:r>
            <a:endParaRPr kumimoji="1" lang="en-US" altLang="ja-JP" sz="1600" b="1" dirty="0">
              <a:latin typeface="HGP明朝E" panose="02020900000000000000" pitchFamily="18" charset="-128"/>
              <a:ea typeface="HGP明朝E" panose="02020900000000000000" pitchFamily="18" charset="-128"/>
            </a:endParaRPr>
          </a:p>
          <a:p>
            <a:r>
              <a:rPr kumimoji="1" lang="ja-JP" altLang="en-US" sz="1600" b="1" dirty="0">
                <a:latin typeface="HGP明朝E" panose="02020900000000000000" pitchFamily="18" charset="-128"/>
                <a:ea typeface="HGP明朝E" panose="02020900000000000000" pitchFamily="18" charset="-128"/>
              </a:rPr>
              <a:t>　　（</a:t>
            </a:r>
            <a:r>
              <a:rPr kumimoji="1" lang="en-US" altLang="ja-JP" sz="1600" b="1" dirty="0">
                <a:latin typeface="HGP明朝E" panose="02020900000000000000" pitchFamily="18" charset="-128"/>
                <a:ea typeface="HGP明朝E" panose="02020900000000000000" pitchFamily="18" charset="-128"/>
              </a:rPr>
              <a:t>Web</a:t>
            </a:r>
            <a:r>
              <a:rPr kumimoji="1" lang="ja-JP" altLang="en-US" sz="1600" b="1" dirty="0">
                <a:latin typeface="HGP明朝E" panose="02020900000000000000" pitchFamily="18" charset="-128"/>
                <a:ea typeface="HGP明朝E" panose="02020900000000000000" pitchFamily="18" charset="-128"/>
              </a:rPr>
              <a:t>システムはクレジットカード払いがございます。）</a:t>
            </a:r>
            <a:endParaRPr kumimoji="1" lang="en-US" altLang="ja-JP" sz="1600" b="1" dirty="0">
              <a:latin typeface="HGP明朝E" panose="02020900000000000000" pitchFamily="18" charset="-128"/>
              <a:ea typeface="HGP明朝E" panose="02020900000000000000" pitchFamily="18" charset="-128"/>
            </a:endParaRPr>
          </a:p>
          <a:p>
            <a:r>
              <a:rPr kumimoji="1" lang="ja-JP" altLang="en-US" sz="1600" b="1" dirty="0">
                <a:latin typeface="HGP明朝E" panose="02020900000000000000" pitchFamily="18" charset="-128"/>
                <a:ea typeface="HGP明朝E" panose="02020900000000000000" pitchFamily="18" charset="-128"/>
              </a:rPr>
              <a:t>　②現金、せた</a:t>
            </a:r>
            <a:r>
              <a:rPr kumimoji="1" lang="en-US" altLang="ja-JP" sz="1600" b="1" dirty="0">
                <a:latin typeface="HGP明朝E" panose="02020900000000000000" pitchFamily="18" charset="-128"/>
                <a:ea typeface="HGP明朝E" panose="02020900000000000000" pitchFamily="18" charset="-128"/>
              </a:rPr>
              <a:t>Pay</a:t>
            </a:r>
            <a:r>
              <a:rPr kumimoji="1" lang="ja-JP" altLang="en-US" sz="1600" b="1" dirty="0">
                <a:latin typeface="HGP明朝E" panose="02020900000000000000" pitchFamily="18" charset="-128"/>
                <a:ea typeface="HGP明朝E" panose="02020900000000000000" pitchFamily="18" charset="-128"/>
              </a:rPr>
              <a:t>、口座振替でのお支払い</a:t>
            </a:r>
            <a:endParaRPr kumimoji="1" lang="en-US" altLang="ja-JP" sz="1600" b="1" dirty="0">
              <a:latin typeface="HGP明朝E" panose="02020900000000000000" pitchFamily="18" charset="-128"/>
              <a:ea typeface="HGP明朝E" panose="02020900000000000000" pitchFamily="18" charset="-128"/>
            </a:endParaRPr>
          </a:p>
          <a:p>
            <a:endParaRPr kumimoji="1" lang="en-US" altLang="ja-JP" sz="1600" b="1" dirty="0">
              <a:latin typeface="HGP明朝E" panose="02020900000000000000" pitchFamily="18" charset="-128"/>
              <a:ea typeface="HGP明朝E" panose="02020900000000000000" pitchFamily="18" charset="-128"/>
            </a:endParaRPr>
          </a:p>
          <a:p>
            <a:r>
              <a:rPr kumimoji="1" lang="ja-JP" altLang="en-US" sz="1600" b="1" dirty="0">
                <a:latin typeface="HGP明朝E" panose="02020900000000000000" pitchFamily="18" charset="-128"/>
                <a:ea typeface="HGP明朝E" panose="02020900000000000000" pitchFamily="18" charset="-128"/>
              </a:rPr>
              <a:t>◆クレジットカード決済利用停止対象期間（予定</a:t>
            </a:r>
            <a:r>
              <a:rPr kumimoji="1" lang="ja-JP" altLang="en-US" sz="1600" dirty="0">
                <a:latin typeface="HGP明朝E" panose="02020900000000000000" pitchFamily="18" charset="-128"/>
                <a:ea typeface="HGP明朝E" panose="02020900000000000000" pitchFamily="18" charset="-128"/>
              </a:rPr>
              <a:t>）</a:t>
            </a:r>
            <a:endParaRPr kumimoji="1" lang="en-US" altLang="ja-JP" sz="1600" dirty="0">
              <a:latin typeface="HGP明朝E" panose="02020900000000000000" pitchFamily="18" charset="-128"/>
              <a:ea typeface="HGP明朝E" panose="02020900000000000000" pitchFamily="18" charset="-128"/>
            </a:endParaRPr>
          </a:p>
          <a:p>
            <a:r>
              <a:rPr kumimoji="1" lang="ja-JP" altLang="en-US" sz="1600" dirty="0">
                <a:latin typeface="HGP明朝E" panose="02020900000000000000" pitchFamily="18" charset="-128"/>
                <a:ea typeface="HGP明朝E" panose="02020900000000000000" pitchFamily="18" charset="-128"/>
              </a:rPr>
              <a:t>　</a:t>
            </a:r>
            <a:r>
              <a:rPr kumimoji="1" lang="en-US" altLang="ja-JP" sz="1600" b="1" dirty="0">
                <a:solidFill>
                  <a:srgbClr val="FF0000"/>
                </a:solidFill>
                <a:latin typeface="HGP明朝E" panose="02020900000000000000" pitchFamily="18" charset="-128"/>
                <a:ea typeface="HGP明朝E" panose="02020900000000000000" pitchFamily="18" charset="-128"/>
              </a:rPr>
              <a:t>2025</a:t>
            </a:r>
            <a:r>
              <a:rPr kumimoji="1" lang="ja-JP" altLang="en-US" sz="1600" b="1" dirty="0">
                <a:solidFill>
                  <a:srgbClr val="FF0000"/>
                </a:solidFill>
                <a:latin typeface="HGP明朝E" panose="02020900000000000000" pitchFamily="18" charset="-128"/>
                <a:ea typeface="HGP明朝E" panose="02020900000000000000" pitchFamily="18" charset="-128"/>
              </a:rPr>
              <a:t>年</a:t>
            </a:r>
            <a:r>
              <a:rPr kumimoji="1" lang="en-US" altLang="ja-JP" sz="1600" b="1" dirty="0">
                <a:solidFill>
                  <a:srgbClr val="FF0000"/>
                </a:solidFill>
                <a:latin typeface="HGP明朝E" panose="02020900000000000000" pitchFamily="18" charset="-128"/>
                <a:ea typeface="HGP明朝E" panose="02020900000000000000" pitchFamily="18" charset="-128"/>
              </a:rPr>
              <a:t>12</a:t>
            </a:r>
            <a:r>
              <a:rPr kumimoji="1" lang="ja-JP" altLang="en-US" sz="1600" b="1" dirty="0">
                <a:solidFill>
                  <a:srgbClr val="FF0000"/>
                </a:solidFill>
                <a:latin typeface="HGP明朝E" panose="02020900000000000000" pitchFamily="18" charset="-128"/>
                <a:ea typeface="HGP明朝E" panose="02020900000000000000" pitchFamily="18" charset="-128"/>
              </a:rPr>
              <a:t>月</a:t>
            </a:r>
            <a:r>
              <a:rPr kumimoji="1" lang="en-US" altLang="ja-JP" sz="1600" b="1" dirty="0">
                <a:solidFill>
                  <a:srgbClr val="FF0000"/>
                </a:solidFill>
                <a:latin typeface="HGP明朝E" panose="02020900000000000000" pitchFamily="18" charset="-128"/>
                <a:ea typeface="HGP明朝E" panose="02020900000000000000" pitchFamily="18" charset="-128"/>
              </a:rPr>
              <a:t>1</a:t>
            </a:r>
            <a:r>
              <a:rPr kumimoji="1" lang="ja-JP" altLang="en-US" sz="1600" b="1" dirty="0">
                <a:solidFill>
                  <a:srgbClr val="FF0000"/>
                </a:solidFill>
                <a:latin typeface="HGP明朝E" panose="02020900000000000000" pitchFamily="18" charset="-128"/>
                <a:ea typeface="HGP明朝E" panose="02020900000000000000" pitchFamily="18" charset="-128"/>
              </a:rPr>
              <a:t>日（月）～</a:t>
            </a:r>
            <a:r>
              <a:rPr kumimoji="1" lang="en-US" altLang="ja-JP" sz="1600" b="1" dirty="0">
                <a:solidFill>
                  <a:srgbClr val="FF0000"/>
                </a:solidFill>
                <a:latin typeface="HGP明朝E" panose="02020900000000000000" pitchFamily="18" charset="-128"/>
                <a:ea typeface="HGP明朝E" panose="02020900000000000000" pitchFamily="18" charset="-128"/>
              </a:rPr>
              <a:t>2026</a:t>
            </a:r>
            <a:r>
              <a:rPr kumimoji="1" lang="ja-JP" altLang="en-US" sz="1600" b="1" dirty="0">
                <a:solidFill>
                  <a:srgbClr val="FF0000"/>
                </a:solidFill>
                <a:latin typeface="HGP明朝E" panose="02020900000000000000" pitchFamily="18" charset="-128"/>
                <a:ea typeface="HGP明朝E" panose="02020900000000000000" pitchFamily="18" charset="-128"/>
              </a:rPr>
              <a:t>年</a:t>
            </a:r>
            <a:r>
              <a:rPr kumimoji="1" lang="en-US" altLang="ja-JP" sz="1600" b="1" dirty="0">
                <a:solidFill>
                  <a:srgbClr val="FF0000"/>
                </a:solidFill>
                <a:latin typeface="HGP明朝E" panose="02020900000000000000" pitchFamily="18" charset="-128"/>
                <a:ea typeface="HGP明朝E" panose="02020900000000000000" pitchFamily="18" charset="-128"/>
              </a:rPr>
              <a:t>3</a:t>
            </a:r>
            <a:r>
              <a:rPr kumimoji="1" lang="ja-JP" altLang="en-US" sz="1600" b="1" dirty="0">
                <a:solidFill>
                  <a:srgbClr val="FF0000"/>
                </a:solidFill>
                <a:latin typeface="HGP明朝E" panose="02020900000000000000" pitchFamily="18" charset="-128"/>
                <a:ea typeface="HGP明朝E" panose="02020900000000000000" pitchFamily="18" charset="-128"/>
              </a:rPr>
              <a:t>月</a:t>
            </a:r>
            <a:r>
              <a:rPr kumimoji="1" lang="en-US" altLang="ja-JP" sz="1600" b="1" dirty="0">
                <a:solidFill>
                  <a:srgbClr val="FF0000"/>
                </a:solidFill>
                <a:latin typeface="HGP明朝E" panose="02020900000000000000" pitchFamily="18" charset="-128"/>
                <a:ea typeface="HGP明朝E" panose="02020900000000000000" pitchFamily="18" charset="-128"/>
              </a:rPr>
              <a:t>31</a:t>
            </a:r>
            <a:r>
              <a:rPr kumimoji="1" lang="ja-JP" altLang="en-US" sz="1600" b="1" dirty="0">
                <a:solidFill>
                  <a:srgbClr val="FF0000"/>
                </a:solidFill>
                <a:latin typeface="HGP明朝E" panose="02020900000000000000" pitchFamily="18" charset="-128"/>
                <a:ea typeface="HGP明朝E" panose="02020900000000000000" pitchFamily="18" charset="-128"/>
              </a:rPr>
              <a:t>日（火）</a:t>
            </a:r>
            <a:r>
              <a:rPr kumimoji="1" lang="ja-JP" altLang="en-US" sz="1600" dirty="0">
                <a:latin typeface="HGP明朝E" panose="02020900000000000000" pitchFamily="18" charset="-128"/>
                <a:ea typeface="HGP明朝E" panose="02020900000000000000" pitchFamily="18" charset="-128"/>
              </a:rPr>
              <a:t>（約</a:t>
            </a:r>
            <a:r>
              <a:rPr kumimoji="1" lang="en-US" altLang="ja-JP" sz="1600" dirty="0">
                <a:latin typeface="HGP明朝E" panose="02020900000000000000" pitchFamily="18" charset="-128"/>
                <a:ea typeface="HGP明朝E" panose="02020900000000000000" pitchFamily="18" charset="-128"/>
              </a:rPr>
              <a:t>4</a:t>
            </a:r>
            <a:r>
              <a:rPr kumimoji="1" lang="ja-JP" altLang="en-US" sz="1600" dirty="0">
                <a:latin typeface="HGP明朝E" panose="02020900000000000000" pitchFamily="18" charset="-128"/>
                <a:ea typeface="HGP明朝E" panose="02020900000000000000" pitchFamily="18" charset="-128"/>
              </a:rPr>
              <a:t>か月間）</a:t>
            </a:r>
            <a:endParaRPr kumimoji="1" lang="en-US" altLang="ja-JP" sz="1600" dirty="0">
              <a:latin typeface="HGP明朝E" panose="02020900000000000000" pitchFamily="18" charset="-128"/>
              <a:ea typeface="HGP明朝E" panose="02020900000000000000" pitchFamily="18" charset="-128"/>
            </a:endParaRPr>
          </a:p>
          <a:p>
            <a:endParaRPr kumimoji="1" lang="en-US" altLang="ja-JP" sz="1600" dirty="0">
              <a:latin typeface="HGP明朝E" panose="02020900000000000000" pitchFamily="18" charset="-128"/>
              <a:ea typeface="HGP明朝E" panose="02020900000000000000" pitchFamily="18" charset="-128"/>
            </a:endParaRPr>
          </a:p>
          <a:p>
            <a:r>
              <a:rPr kumimoji="1" lang="ja-JP" altLang="en-US" sz="1600" dirty="0">
                <a:latin typeface="HGP明朝E" panose="02020900000000000000" pitchFamily="18" charset="-128"/>
                <a:ea typeface="HGP明朝E" panose="02020900000000000000" pitchFamily="18" charset="-128"/>
              </a:rPr>
              <a:t>◆成城ホール管理事務室・区政情報コーナーは</a:t>
            </a:r>
            <a:r>
              <a:rPr kumimoji="1" lang="ja-JP" altLang="en-US" sz="1600" b="1" dirty="0">
                <a:solidFill>
                  <a:srgbClr val="FF0000"/>
                </a:solidFill>
                <a:latin typeface="HGP明朝E" panose="02020900000000000000" pitchFamily="18" charset="-128"/>
                <a:ea typeface="HGP明朝E" panose="02020900000000000000" pitchFamily="18" charset="-128"/>
              </a:rPr>
              <a:t>４階へ移転</a:t>
            </a:r>
            <a:r>
              <a:rPr kumimoji="1" lang="ja-JP" altLang="en-US" sz="1600" dirty="0">
                <a:latin typeface="HGP明朝E" panose="02020900000000000000" pitchFamily="18" charset="-128"/>
                <a:ea typeface="HGP明朝E" panose="02020900000000000000" pitchFamily="18" charset="-128"/>
              </a:rPr>
              <a:t>いたします。</a:t>
            </a:r>
            <a:endParaRPr kumimoji="1" lang="en-US" altLang="ja-JP" sz="1600" dirty="0">
              <a:latin typeface="HGP明朝E" panose="02020900000000000000" pitchFamily="18" charset="-128"/>
              <a:ea typeface="HGP明朝E" panose="02020900000000000000" pitchFamily="18" charset="-128"/>
            </a:endParaRPr>
          </a:p>
        </p:txBody>
      </p:sp>
      <p:sp>
        <p:nvSpPr>
          <p:cNvPr id="6" name="テキスト ボックス 5">
            <a:extLst>
              <a:ext uri="{FF2B5EF4-FFF2-40B4-BE49-F238E27FC236}">
                <a16:creationId xmlns:a16="http://schemas.microsoft.com/office/drawing/2014/main" id="{6E2095C2-9BEF-45CB-85EA-A9E6CD006F2B}"/>
              </a:ext>
            </a:extLst>
          </p:cNvPr>
          <p:cNvSpPr txBox="1"/>
          <p:nvPr/>
        </p:nvSpPr>
        <p:spPr>
          <a:xfrm>
            <a:off x="12840" y="7183217"/>
            <a:ext cx="6893234" cy="1015663"/>
          </a:xfrm>
          <a:prstGeom prst="rect">
            <a:avLst/>
          </a:prstGeom>
          <a:noFill/>
        </p:spPr>
        <p:txBody>
          <a:bodyPr wrap="none" rtlCol="0">
            <a:spAutoFit/>
          </a:bodyPr>
          <a:lstStyle/>
          <a:p>
            <a:r>
              <a:rPr kumimoji="1" lang="ja-JP" altLang="en-US" sz="2000" dirty="0">
                <a:latin typeface="HGP明朝E" panose="02020900000000000000" pitchFamily="18" charset="-128"/>
                <a:ea typeface="HGP明朝E" panose="02020900000000000000" pitchFamily="18" charset="-128"/>
              </a:rPr>
              <a:t>工事期間中は騒音や交通規制等でご迷惑をおかけする場合が</a:t>
            </a:r>
            <a:endParaRPr kumimoji="1" lang="en-US" altLang="ja-JP" sz="2000" dirty="0">
              <a:latin typeface="HGP明朝E" panose="02020900000000000000" pitchFamily="18" charset="-128"/>
              <a:ea typeface="HGP明朝E" panose="02020900000000000000" pitchFamily="18" charset="-128"/>
            </a:endParaRPr>
          </a:p>
          <a:p>
            <a:r>
              <a:rPr kumimoji="1" lang="ja-JP" altLang="en-US" sz="2000" dirty="0">
                <a:latin typeface="HGP明朝E" panose="02020900000000000000" pitchFamily="18" charset="-128"/>
                <a:ea typeface="HGP明朝E" panose="02020900000000000000" pitchFamily="18" charset="-128"/>
              </a:rPr>
              <a:t>ございますが、皆様のご理解とご協力を賜りますよう、</a:t>
            </a:r>
            <a:endParaRPr kumimoji="1" lang="en-US" altLang="ja-JP" sz="2000" dirty="0">
              <a:latin typeface="HGP明朝E" panose="02020900000000000000" pitchFamily="18" charset="-128"/>
              <a:ea typeface="HGP明朝E" panose="02020900000000000000" pitchFamily="18" charset="-128"/>
            </a:endParaRPr>
          </a:p>
          <a:p>
            <a:r>
              <a:rPr kumimoji="1" lang="ja-JP" altLang="en-US" sz="2000" dirty="0">
                <a:latin typeface="HGP明朝E" panose="02020900000000000000" pitchFamily="18" charset="-128"/>
                <a:ea typeface="HGP明朝E" panose="02020900000000000000" pitchFamily="18" charset="-128"/>
              </a:rPr>
              <a:t>何卒よろしくお願い申し上げます。</a:t>
            </a:r>
          </a:p>
        </p:txBody>
      </p:sp>
      <p:sp>
        <p:nvSpPr>
          <p:cNvPr id="10" name="テキスト ボックス 9">
            <a:extLst>
              <a:ext uri="{FF2B5EF4-FFF2-40B4-BE49-F238E27FC236}">
                <a16:creationId xmlns:a16="http://schemas.microsoft.com/office/drawing/2014/main" id="{D0ABD59C-2B1B-443E-95D0-CB839BE702B0}"/>
              </a:ext>
            </a:extLst>
          </p:cNvPr>
          <p:cNvSpPr txBox="1"/>
          <p:nvPr/>
        </p:nvSpPr>
        <p:spPr>
          <a:xfrm>
            <a:off x="4559474" y="9319075"/>
            <a:ext cx="2298527" cy="584775"/>
          </a:xfrm>
          <a:prstGeom prst="rect">
            <a:avLst/>
          </a:prstGeom>
          <a:noFill/>
        </p:spPr>
        <p:txBody>
          <a:bodyPr wrap="square" rtlCol="0">
            <a:spAutoFit/>
          </a:bodyPr>
          <a:lstStyle/>
          <a:p>
            <a:r>
              <a:rPr kumimoji="1" lang="ja-JP" altLang="en-US" sz="1600" dirty="0">
                <a:latin typeface="HGP明朝E" panose="02020900000000000000" pitchFamily="18" charset="-128"/>
                <a:ea typeface="HGP明朝E" panose="02020900000000000000" pitchFamily="18" charset="-128"/>
              </a:rPr>
              <a:t>成城ホール管理事務室</a:t>
            </a:r>
          </a:p>
          <a:p>
            <a:pPr algn="r"/>
            <a:r>
              <a:rPr kumimoji="1" lang="en-US" altLang="ja-JP" sz="1600" dirty="0">
                <a:latin typeface="HGP明朝E" panose="02020900000000000000" pitchFamily="18" charset="-128"/>
                <a:ea typeface="HGP明朝E" panose="02020900000000000000" pitchFamily="18" charset="-128"/>
              </a:rPr>
              <a:t>03-3482-1313</a:t>
            </a:r>
            <a:endParaRPr kumimoji="1" lang="ja-JP" altLang="en-US" sz="1600" dirty="0">
              <a:latin typeface="HGP明朝E" panose="02020900000000000000" pitchFamily="18" charset="-128"/>
              <a:ea typeface="HGP明朝E" panose="02020900000000000000" pitchFamily="18" charset="-128"/>
            </a:endParaRPr>
          </a:p>
        </p:txBody>
      </p:sp>
    </p:spTree>
    <p:extLst>
      <p:ext uri="{BB962C8B-B14F-4D97-AF65-F5344CB8AC3E}">
        <p14:creationId xmlns:p14="http://schemas.microsoft.com/office/powerpoint/2010/main" val="1186254819"/>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54</TotalTime>
  <Words>236</Words>
  <Application>Microsoft Office PowerPoint</Application>
  <PresentationFormat>A4 210 x 297 mm</PresentationFormat>
  <Paragraphs>19</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HGP明朝E</vt:lpstr>
      <vt:lpstr>游ゴシック</vt:lpstr>
      <vt:lpstr>Arial</vt:lpstr>
      <vt:lpstr>Calibri</vt:lpstr>
      <vt:lpstr>Calibri Light</vt:lpstr>
      <vt:lpstr>Office テーマ</vt:lpstr>
      <vt:lpstr>砧区民会館　利用料金のお支払いに関するお知らせ</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砧総合支所 外壁および区民会館改修工事に伴う 休館のお知らせ</dc:title>
  <dc:creator>松下 なつき</dc:creator>
  <cp:lastModifiedBy>松下 なつき</cp:lastModifiedBy>
  <cp:revision>13</cp:revision>
  <cp:lastPrinted>2025-05-02T00:10:37Z</cp:lastPrinted>
  <dcterms:created xsi:type="dcterms:W3CDTF">2025-05-01T23:35:43Z</dcterms:created>
  <dcterms:modified xsi:type="dcterms:W3CDTF">2025-10-27T05:19:08Z</dcterms:modified>
</cp:coreProperties>
</file>